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56" r:id="rId2"/>
    <p:sldId id="257" r:id="rId3"/>
    <p:sldId id="260" r:id="rId4"/>
    <p:sldId id="320" r:id="rId5"/>
    <p:sldId id="682" r:id="rId6"/>
    <p:sldId id="487" r:id="rId7"/>
    <p:sldId id="638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9" r:id="rId16"/>
    <p:sldId id="590" r:id="rId17"/>
    <p:sldId id="592" r:id="rId18"/>
    <p:sldId id="595" r:id="rId19"/>
    <p:sldId id="596" r:id="rId20"/>
    <p:sldId id="597" r:id="rId21"/>
    <p:sldId id="598" r:id="rId22"/>
    <p:sldId id="599" r:id="rId23"/>
    <p:sldId id="601" r:id="rId24"/>
    <p:sldId id="558" r:id="rId25"/>
    <p:sldId id="559" r:id="rId26"/>
    <p:sldId id="534" r:id="rId27"/>
    <p:sldId id="537" r:id="rId28"/>
    <p:sldId id="545" r:id="rId29"/>
    <p:sldId id="724" r:id="rId30"/>
    <p:sldId id="547" r:id="rId31"/>
    <p:sldId id="513" r:id="rId32"/>
    <p:sldId id="514" r:id="rId33"/>
    <p:sldId id="516" r:id="rId34"/>
    <p:sldId id="518" r:id="rId35"/>
    <p:sldId id="519" r:id="rId36"/>
    <p:sldId id="525" r:id="rId37"/>
    <p:sldId id="526" r:id="rId38"/>
    <p:sldId id="527" r:id="rId39"/>
    <p:sldId id="623" r:id="rId40"/>
    <p:sldId id="624" r:id="rId41"/>
    <p:sldId id="488" r:id="rId42"/>
    <p:sldId id="489" r:id="rId43"/>
    <p:sldId id="492" r:id="rId44"/>
    <p:sldId id="493" r:id="rId45"/>
    <p:sldId id="495" r:id="rId46"/>
    <p:sldId id="496" r:id="rId47"/>
    <p:sldId id="497" r:id="rId48"/>
    <p:sldId id="498" r:id="rId49"/>
    <p:sldId id="499" r:id="rId50"/>
    <p:sldId id="501" r:id="rId51"/>
    <p:sldId id="502" r:id="rId52"/>
    <p:sldId id="503" r:id="rId53"/>
    <p:sldId id="467" r:id="rId54"/>
    <p:sldId id="484" r:id="rId55"/>
    <p:sldId id="457" r:id="rId56"/>
    <p:sldId id="368" r:id="rId57"/>
    <p:sldId id="298" r:id="rId58"/>
    <p:sldId id="740" r:id="rId59"/>
    <p:sldId id="7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244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14 -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949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open a file, call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r>
              <a:rPr lang="en-US" dirty="0"/>
              <a:t>It returns a pointer to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/>
              <a:t> object</a:t>
            </a:r>
          </a:p>
          <a:p>
            <a:r>
              <a:rPr lang="en-US" dirty="0"/>
              <a:t>Its first argument is the path to the file as a null-terminated string</a:t>
            </a:r>
          </a:p>
          <a:p>
            <a:r>
              <a:rPr lang="en-US" dirty="0"/>
              <a:t>Its second argument is another string that says how it is being opened (for reading, writing, etc.)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9530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"data.txt"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arguments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8"/>
          </a:xfrm>
        </p:spPr>
        <p:txBody>
          <a:bodyPr>
            <a:normAutofit/>
          </a:bodyPr>
          <a:lstStyle/>
          <a:p>
            <a:r>
              <a:rPr lang="en-US" dirty="0"/>
              <a:t>The following are legal arguments for the second string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60492"/>
              </p:ext>
            </p:extLst>
          </p:nvPr>
        </p:nvGraphicFramePr>
        <p:xfrm>
          <a:off x="609600" y="2667000"/>
          <a:ext cx="10972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"r"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for reading.  The file must exist.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"w"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for writing.  If the file exists, all its contents will be erased.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4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"a"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</a:t>
                      </a:r>
                      <a:r>
                        <a:rPr lang="en-US" sz="2000" baseline="0" dirty="0"/>
                        <a:t> for appending.  Write all data to the end of the file, preserving anything that is already there.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"r+"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a file for reading and writing, but</a:t>
                      </a:r>
                      <a:r>
                        <a:rPr lang="en-US" sz="2000" baseline="0" dirty="0"/>
                        <a:t> it must exist.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"w+"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a file for reading and writing, but if it exists, its contents will be erased.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4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"a+"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a file for</a:t>
                      </a:r>
                      <a:r>
                        <a:rPr lang="en-US" sz="2000" baseline="0" dirty="0"/>
                        <a:t> reading and writing, but all writing is done to the end of the file.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22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025409"/>
          </a:xfrm>
        </p:spPr>
        <p:txBody>
          <a:bodyPr>
            <a:normAutofit/>
          </a:bodyPr>
          <a:lstStyle/>
          <a:p>
            <a:r>
              <a:rPr lang="en-US" dirty="0"/>
              <a:t>Once you've got a file open, write to it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the same way you write to the screen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first argument is the file pointer</a:t>
            </a:r>
          </a:p>
          <a:p>
            <a:r>
              <a:rPr lang="en-US" dirty="0"/>
              <a:t>The second is the format string</a:t>
            </a:r>
          </a:p>
          <a:p>
            <a:r>
              <a:rPr lang="en-US" dirty="0"/>
              <a:t>The third and subsequent arguments are the values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8006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 I got %d on it!\n"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5);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8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0254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you've got a file open, write to it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the same way you write to the screen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first argument is the file pointer</a:t>
            </a:r>
          </a:p>
          <a:p>
            <a:r>
              <a:rPr lang="en-US" dirty="0"/>
              <a:t>The second is the format string</a:t>
            </a:r>
          </a:p>
          <a:p>
            <a:r>
              <a:rPr lang="en-US" dirty="0"/>
              <a:t>The third and subsequent arguments are pointers to the values you want to read into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7244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 = 0;</a:t>
            </a:r>
          </a:p>
          <a:p>
            <a:pPr marL="118872" indent="0">
              <a:buNone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&amp;value);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9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When you're doing using a file, close the file pointer using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r>
              <a:rPr lang="en-US" dirty="0"/>
              <a:t>Files will automatically be closed when your program ends</a:t>
            </a:r>
          </a:p>
          <a:p>
            <a:r>
              <a:rPr lang="en-US" dirty="0"/>
              <a:t>It's a good idea to close them as soon as you don't need them anymore</a:t>
            </a:r>
          </a:p>
          <a:p>
            <a:pPr lvl="1"/>
            <a:r>
              <a:rPr lang="en-US" dirty="0"/>
              <a:t>It takes up system resources</a:t>
            </a:r>
          </a:p>
          <a:p>
            <a:pPr lvl="1"/>
            <a:r>
              <a:rPr lang="en-US" dirty="0"/>
              <a:t>You can only have a limited number of files open at once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3434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 = 0;</a:t>
            </a:r>
          </a:p>
          <a:p>
            <a:pPr marL="118872" indent="0">
              <a:buNone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&amp;value);</a:t>
            </a:r>
          </a:p>
          <a:p>
            <a:pPr marL="118872" indent="0">
              <a:buNone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4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need to do character by character output, you can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first argument is the file pointer</a:t>
            </a:r>
          </a:p>
          <a:p>
            <a:r>
              <a:rPr lang="en-US" dirty="0"/>
              <a:t>The second is the character to output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is an equivalent function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5720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118872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'$'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1243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2634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If you need to do character by character input, you can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argument is the file pointer</a:t>
            </a:r>
          </a:p>
          <a:p>
            <a:r>
              <a:rPr lang="en-US" dirty="0"/>
              <a:t>It returns the character value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dirty="0"/>
              <a:t> if there's nothing left in the file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is an equivalent function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657600"/>
            <a:ext cx="10972800" cy="2667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 marL="118872" indent="0">
              <a:buNone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 != EOF )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count++;</a:t>
            </a:r>
          </a:p>
          <a:p>
            <a:pPr marL="118872" indent="0">
              <a:buNone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"There are %d characters in the file\n"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count);</a:t>
            </a:r>
          </a:p>
        </p:txBody>
      </p:sp>
    </p:spTree>
    <p:extLst>
      <p:ext uri="{BB962C8B-B14F-4D97-AF65-F5344CB8AC3E}">
        <p14:creationId xmlns:p14="http://schemas.microsoft.com/office/powerpoint/2010/main" val="6573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programs that run on the command line have the following file pointers open by default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stdout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stderr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You can use them where you would use other file pointers</a:t>
            </a:r>
          </a:p>
        </p:txBody>
      </p:sp>
    </p:spTree>
    <p:extLst>
      <p:ext uri="{BB962C8B-B14F-4D97-AF65-F5344CB8AC3E}">
        <p14:creationId xmlns:p14="http://schemas.microsoft.com/office/powerpoint/2010/main" val="310372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binary file?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Technically, </a:t>
            </a:r>
            <a:r>
              <a:rPr lang="en-US" b="1" dirty="0"/>
              <a:t>all</a:t>
            </a:r>
            <a:r>
              <a:rPr lang="en-US" dirty="0"/>
              <a:t> files are binary files</a:t>
            </a:r>
          </a:p>
          <a:p>
            <a:pPr lvl="1"/>
            <a:r>
              <a:rPr lang="en-US" dirty="0"/>
              <a:t>They all carry data stored in binary</a:t>
            </a:r>
          </a:p>
          <a:p>
            <a:r>
              <a:rPr lang="en-US" dirty="0"/>
              <a:t>But some of those binary files are called </a:t>
            </a:r>
            <a:r>
              <a:rPr lang="en-US" b="1" dirty="0"/>
              <a:t>text files</a:t>
            </a:r>
            <a:r>
              <a:rPr lang="en-US" dirty="0"/>
              <a:t> because they are filled with human readable text</a:t>
            </a:r>
          </a:p>
          <a:p>
            <a:r>
              <a:rPr lang="en-US" dirty="0"/>
              <a:t>When most people talk about binary files, they mean files with data that is only computer readable</a:t>
            </a:r>
          </a:p>
        </p:txBody>
      </p:sp>
    </p:spTree>
    <p:extLst>
      <p:ext uri="{BB962C8B-B14F-4D97-AF65-F5344CB8AC3E}">
        <p14:creationId xmlns:p14="http://schemas.microsoft.com/office/powerpoint/2010/main" val="111151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binary files?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6553200" cy="4625609"/>
          </a:xfrm>
        </p:spPr>
        <p:txBody>
          <a:bodyPr>
            <a:normAutofit/>
          </a:bodyPr>
          <a:lstStyle/>
          <a:p>
            <a:r>
              <a:rPr lang="en-US" dirty="0"/>
              <a:t>Wouldn't it be easier to use all human readable files?</a:t>
            </a:r>
          </a:p>
          <a:p>
            <a:r>
              <a:rPr lang="en-US" dirty="0"/>
              <a:t>Binary files can be more efficient</a:t>
            </a:r>
          </a:p>
          <a:p>
            <a:pPr lvl="1"/>
            <a:r>
              <a:rPr lang="en-US" dirty="0"/>
              <a:t>In binary, 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 are the same size, usually 4 bytes</a:t>
            </a:r>
          </a:p>
          <a:p>
            <a:r>
              <a:rPr lang="en-US" dirty="0"/>
              <a:t>You can also load a chunk of memory (like a WAV header) into memory with one function call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77302"/>
              </p:ext>
            </p:extLst>
          </p:nvPr>
        </p:nvGraphicFramePr>
        <p:xfrm>
          <a:off x="7511250" y="2133600"/>
          <a:ext cx="4038599" cy="411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918">
                <a:tc>
                  <a:txBody>
                    <a:bodyPr/>
                    <a:lstStyle/>
                    <a:p>
                      <a:r>
                        <a:rPr lang="en-US" sz="2000" dirty="0"/>
                        <a:t>Integer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Bytes in text</a:t>
                      </a:r>
                    </a:p>
                    <a:p>
                      <a:r>
                        <a:rPr lang="en-US" sz="2000" dirty="0"/>
                        <a:t>representation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4551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10890999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204471262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-2000000000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28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Review up to Exam 2</a:t>
            </a:r>
          </a:p>
          <a:p>
            <a:pPr lvl="1"/>
            <a:r>
              <a:rPr lang="en-US" dirty="0"/>
              <a:t>Pointers</a:t>
            </a:r>
          </a:p>
          <a:p>
            <a:pPr lvl="1"/>
            <a:r>
              <a:rPr lang="en-US" dirty="0"/>
              <a:t>Dynamic memory allocation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Unions</a:t>
            </a:r>
          </a:p>
          <a:p>
            <a:pPr lvl="1"/>
            <a:r>
              <a:rPr lang="en-US" dirty="0" err="1"/>
              <a:t>Enums</a:t>
            </a:r>
            <a:endParaRPr lang="en-US" dirty="0"/>
          </a:p>
          <a:p>
            <a:pPr lvl="1"/>
            <a:r>
              <a:rPr lang="en-US" dirty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specify that a file should be opened in binary mode, append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to the mode string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some systems,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has no effect</a:t>
            </a:r>
          </a:p>
          <a:p>
            <a:r>
              <a:rPr lang="en-US" dirty="0"/>
              <a:t>On others, it changes how some characters are interpreted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1242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39624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5444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allows you to read binary data from a file and drop it directly into memory</a:t>
            </a:r>
          </a:p>
          <a:p>
            <a:r>
              <a:rPr lang="en-US" dirty="0"/>
              <a:t>It takes</a:t>
            </a:r>
          </a:p>
          <a:p>
            <a:pPr lvl="1"/>
            <a:r>
              <a:rPr lang="en-US" dirty="0"/>
              <a:t>A pointer to the memory you want to fill</a:t>
            </a:r>
          </a:p>
          <a:p>
            <a:pPr lvl="1"/>
            <a:r>
              <a:rPr lang="en-US" dirty="0"/>
              <a:t>The size of each element</a:t>
            </a:r>
          </a:p>
          <a:p>
            <a:pPr lvl="1"/>
            <a:r>
              <a:rPr lang="en-US" dirty="0"/>
              <a:t>The number of elements</a:t>
            </a:r>
          </a:p>
          <a:p>
            <a:pPr lvl="1"/>
            <a:r>
              <a:rPr lang="en-US" dirty="0"/>
              <a:t>The file pointer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5720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data[100];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(data,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100, file);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(file); </a:t>
            </a:r>
          </a:p>
        </p:txBody>
      </p:sp>
    </p:spTree>
    <p:extLst>
      <p:ext uri="{BB962C8B-B14F-4D97-AF65-F5344CB8AC3E}">
        <p14:creationId xmlns:p14="http://schemas.microsoft.com/office/powerpoint/2010/main" val="42876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3396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allows for binary writing</a:t>
            </a:r>
          </a:p>
          <a:p>
            <a:r>
              <a:rPr lang="en-US" dirty="0"/>
              <a:t>It can drop an arbitrarily large chunk of data into memory at once</a:t>
            </a:r>
          </a:p>
          <a:p>
            <a:r>
              <a:rPr lang="en-US" dirty="0"/>
              <a:t>It takes</a:t>
            </a:r>
          </a:p>
          <a:p>
            <a:pPr lvl="1"/>
            <a:r>
              <a:rPr lang="en-US" dirty="0"/>
              <a:t>A pointer to the memory you want to write</a:t>
            </a:r>
          </a:p>
          <a:p>
            <a:pPr lvl="1"/>
            <a:r>
              <a:rPr lang="en-US" dirty="0"/>
              <a:t>The size of each element</a:t>
            </a:r>
          </a:p>
          <a:p>
            <a:pPr lvl="1"/>
            <a:r>
              <a:rPr lang="en-US" dirty="0"/>
              <a:t>The number of elements</a:t>
            </a:r>
          </a:p>
          <a:p>
            <a:pPr lvl="1"/>
            <a:r>
              <a:rPr lang="en-US" dirty="0"/>
              <a:t>The file pointer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038600"/>
            <a:ext cx="109728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values[50];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NULL;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//fill values with data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(values,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50, file);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(file); </a:t>
            </a:r>
          </a:p>
        </p:txBody>
      </p:sp>
    </p:spTree>
    <p:extLst>
      <p:ext uri="{BB962C8B-B14F-4D97-AF65-F5344CB8AC3E}">
        <p14:creationId xmlns:p14="http://schemas.microsoft.com/office/powerpoint/2010/main" val="26668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968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takes</a:t>
            </a:r>
          </a:p>
          <a:p>
            <a:pPr lvl="1"/>
            <a:r>
              <a:rPr lang="en-US" dirty="0"/>
              <a:t>The file pointer</a:t>
            </a:r>
          </a:p>
          <a:p>
            <a:pPr lvl="1"/>
            <a:r>
              <a:rPr lang="en-US" dirty="0"/>
              <a:t>The offset to move the stream pointer (positive or negative)</a:t>
            </a:r>
          </a:p>
          <a:p>
            <a:pPr lvl="1"/>
            <a:r>
              <a:rPr lang="en-US" dirty="0"/>
              <a:t>The location the offset is relative to</a:t>
            </a:r>
          </a:p>
          <a:p>
            <a:r>
              <a:rPr lang="en-US" dirty="0"/>
              <a:t>Legal locations are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SEEK_SET</a:t>
            </a:r>
            <a:r>
              <a:rPr lang="en-US" dirty="0"/>
              <a:t>	From the beginning of the file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SEEK_CUR</a:t>
            </a:r>
            <a:r>
              <a:rPr lang="en-US" dirty="0"/>
              <a:t>	From the current location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SEEK_END</a:t>
            </a:r>
            <a:r>
              <a:rPr lang="en-US" dirty="0"/>
              <a:t>	From the end of the file (not always supported)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6482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offset;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offset,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),1,file);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//get offset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offset, SEEK_SET);</a:t>
            </a:r>
          </a:p>
        </p:txBody>
      </p:sp>
    </p:spTree>
    <p:extLst>
      <p:ext uri="{BB962C8B-B14F-4D97-AF65-F5344CB8AC3E}">
        <p14:creationId xmlns:p14="http://schemas.microsoft.com/office/powerpoint/2010/main" val="50139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Virtually all file systems have each partition laid out something like this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boot block is the first block and has information needed to boot the OS</a:t>
            </a:r>
          </a:p>
          <a:p>
            <a:r>
              <a:rPr lang="en-US" dirty="0"/>
              <a:t>The superblock has information about the size of the </a:t>
            </a:r>
            <a:r>
              <a:rPr lang="en-US" dirty="0" err="1"/>
              <a:t>i</a:t>
            </a:r>
            <a:r>
              <a:rPr lang="en-US" dirty="0"/>
              <a:t>-node table and logical blocks</a:t>
            </a:r>
          </a:p>
          <a:p>
            <a:r>
              <a:rPr lang="en-US" dirty="0"/>
              <a:t>The </a:t>
            </a:r>
            <a:r>
              <a:rPr lang="en-US" dirty="0" err="1"/>
              <a:t>i</a:t>
            </a:r>
            <a:r>
              <a:rPr lang="en-US" dirty="0"/>
              <a:t>-node table has entries for every file in the system</a:t>
            </a:r>
          </a:p>
          <a:p>
            <a:r>
              <a:rPr lang="en-US" dirty="0"/>
              <a:t>Data blocks are the actual data in the files and take up almost all the space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09800" y="2667000"/>
          <a:ext cx="82296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7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Boot block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Superblock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</a:t>
                      </a:r>
                      <a:r>
                        <a:rPr lang="en-US" dirty="0"/>
                        <a:t>-node Table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blocks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4"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1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6" t="16659" r="27283" b="8101"/>
          <a:stretch/>
        </p:blipFill>
        <p:spPr bwMode="auto">
          <a:xfrm>
            <a:off x="7444239" y="1676400"/>
            <a:ext cx="4519161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-nodes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6934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Every file has an </a:t>
            </a:r>
            <a:r>
              <a:rPr lang="en-US" dirty="0" err="1"/>
              <a:t>i</a:t>
            </a:r>
            <a:r>
              <a:rPr lang="en-US" dirty="0"/>
              <a:t>-node in the </a:t>
            </a:r>
            <a:r>
              <a:rPr lang="en-US" dirty="0" err="1"/>
              <a:t>i</a:t>
            </a:r>
            <a:r>
              <a:rPr lang="en-US" dirty="0"/>
              <a:t>-node table </a:t>
            </a:r>
          </a:p>
          <a:p>
            <a:r>
              <a:rPr lang="en-US" dirty="0"/>
              <a:t>Each </a:t>
            </a:r>
            <a:r>
              <a:rPr lang="en-US" dirty="0" err="1"/>
              <a:t>i</a:t>
            </a:r>
            <a:r>
              <a:rPr lang="en-US" dirty="0"/>
              <a:t>-node has information about the file like type (directory or not), owner, group, permissions, and size</a:t>
            </a:r>
          </a:p>
          <a:p>
            <a:r>
              <a:rPr lang="en-US" dirty="0"/>
              <a:t>More importantly, each </a:t>
            </a:r>
            <a:r>
              <a:rPr lang="en-US" dirty="0" err="1"/>
              <a:t>i</a:t>
            </a:r>
            <a:r>
              <a:rPr lang="en-US" dirty="0"/>
              <a:t>-node has pointers to the data blocks of the file on disk</a:t>
            </a:r>
          </a:p>
          <a:p>
            <a:r>
              <a:rPr lang="en-US" dirty="0"/>
              <a:t>In ext2, </a:t>
            </a:r>
            <a:r>
              <a:rPr lang="en-US" dirty="0" err="1"/>
              <a:t>i</a:t>
            </a:r>
            <a:r>
              <a:rPr lang="en-US" dirty="0"/>
              <a:t>-nodes have 15 pointers</a:t>
            </a:r>
          </a:p>
          <a:p>
            <a:pPr lvl="1"/>
            <a:r>
              <a:rPr lang="en-US" dirty="0"/>
              <a:t>The first 12 point to blocks of data</a:t>
            </a:r>
          </a:p>
          <a:p>
            <a:pPr lvl="1"/>
            <a:r>
              <a:rPr lang="en-US" dirty="0"/>
              <a:t>The next points to a block of pointers to blocks of data</a:t>
            </a:r>
          </a:p>
          <a:p>
            <a:pPr lvl="1"/>
            <a:r>
              <a:rPr lang="en-US" dirty="0"/>
              <a:t>The next points to a block of pointers to  pointers to blocks of data</a:t>
            </a:r>
          </a:p>
          <a:p>
            <a:pPr lvl="1"/>
            <a:r>
              <a:rPr lang="en-US" dirty="0"/>
              <a:t>The last points to a block of pointers to pointers to pointers to blocks of data</a:t>
            </a:r>
          </a:p>
        </p:txBody>
      </p:sp>
    </p:spTree>
    <p:extLst>
      <p:ext uri="{BB962C8B-B14F-4D97-AF65-F5344CB8AC3E}">
        <p14:creationId xmlns:p14="http://schemas.microsoft.com/office/powerpoint/2010/main" val="133532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59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6592"/>
            <a:ext cx="10972800" cy="10442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 every layer is always used</a:t>
            </a:r>
          </a:p>
          <a:p>
            <a:r>
              <a:rPr lang="en-US" dirty="0"/>
              <a:t>Sometimes user errors are referred to as Layer 8 problems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083741"/>
              </p:ext>
            </p:extLst>
          </p:nvPr>
        </p:nvGraphicFramePr>
        <p:xfrm>
          <a:off x="609600" y="2667000"/>
          <a:ext cx="109728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84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3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Mnemonic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User-level</a:t>
                      </a:r>
                      <a:r>
                        <a:rPr lang="en-US" sz="1600" baseline="0" dirty="0"/>
                        <a:t> data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HTTP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Presentation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Pretzels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appearance, some encryption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Sessions, sequencing, recovery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IPC and part</a:t>
                      </a:r>
                      <a:r>
                        <a:rPr lang="en-US" sz="1600" baseline="0" dirty="0"/>
                        <a:t> of TCP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Flow control, end-to-end error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TCP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Routing, blocking</a:t>
                      </a:r>
                      <a:r>
                        <a:rPr lang="en-US" sz="1600" baseline="0" dirty="0"/>
                        <a:t> into packets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0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Data Link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delivery, packets into frames, transmission error recovery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Ethernet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Physical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Programmers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Physical communication, bit</a:t>
                      </a:r>
                      <a:r>
                        <a:rPr lang="en-US" sz="1600" baseline="0" dirty="0"/>
                        <a:t> transmission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Electrons</a:t>
                      </a:r>
                      <a:r>
                        <a:rPr lang="en-US" sz="1600" baseline="0" dirty="0"/>
                        <a:t> in copper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8991"/>
            <a:ext cx="10972800" cy="7394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goal of the OSI model is to make lower layers transparent to upper ones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28800" y="2362201"/>
          <a:ext cx="1600200" cy="4114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 anchor="ctr">
                    <a:solidFill>
                      <a:srgbClr val="FAF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Link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763000" y="2362201"/>
          <a:ext cx="1600200" cy="4114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 anchor="ctr">
                    <a:solidFill>
                      <a:srgbClr val="FAF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Link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038600" y="5410200"/>
          <a:ext cx="4114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UDP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419600" y="4800600"/>
          <a:ext cx="3429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UDP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648200" y="4191000"/>
          <a:ext cx="28956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UDP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953000" y="3667760"/>
          <a:ext cx="2209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3733801" y="6019801"/>
            <a:ext cx="4666343" cy="533401"/>
            <a:chOff x="2286000" y="6172200"/>
            <a:chExt cx="4666343" cy="533401"/>
          </a:xfrm>
          <a:effectLst>
            <a:glow rad="1270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3" name="Straight Connector 12"/>
            <p:cNvCxnSpPr/>
            <p:nvPr/>
          </p:nvCxnSpPr>
          <p:spPr>
            <a:xfrm>
              <a:off x="2286000" y="6400800"/>
              <a:ext cx="609600" cy="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95600" y="6172200"/>
              <a:ext cx="152400" cy="2286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048000" y="6172200"/>
              <a:ext cx="304800" cy="5334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352800" y="6286500"/>
              <a:ext cx="114300" cy="4191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467100" y="6286500"/>
              <a:ext cx="161925" cy="20955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629025" y="6400800"/>
              <a:ext cx="104775" cy="9525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733800" y="6400800"/>
              <a:ext cx="1371600" cy="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05400" y="6400800"/>
              <a:ext cx="152400" cy="3048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257800" y="6172200"/>
              <a:ext cx="381000" cy="5334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638800" y="6172200"/>
              <a:ext cx="228600" cy="5334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867400" y="6400800"/>
              <a:ext cx="152400" cy="304801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019800" y="6400800"/>
              <a:ext cx="932543" cy="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 flipH="1">
            <a:off x="3657600" y="56388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657600" y="50292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657600" y="44196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657600" y="38862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229600" y="56388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924800" y="50292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620000" y="44196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391400" y="38862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>
            <p:extLst/>
          </p:nvPr>
        </p:nvGraphicFramePr>
        <p:xfrm>
          <a:off x="4953000" y="3058160"/>
          <a:ext cx="2209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3657600" y="3276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391400" y="3276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>
            <p:extLst/>
          </p:nvPr>
        </p:nvGraphicFramePr>
        <p:xfrm>
          <a:off x="4953000" y="2438400"/>
          <a:ext cx="2209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H="1">
            <a:off x="3657600" y="265684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391400" y="265684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97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062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OSI model is sort of a sham</a:t>
            </a:r>
          </a:p>
          <a:p>
            <a:pPr lvl="1"/>
            <a:r>
              <a:rPr lang="en-US" dirty="0"/>
              <a:t>It was invented after the Internet was already in use</a:t>
            </a:r>
          </a:p>
          <a:p>
            <a:pPr lvl="1"/>
            <a:r>
              <a:rPr lang="en-US" dirty="0"/>
              <a:t>You don't need all layers</a:t>
            </a:r>
          </a:p>
          <a:p>
            <a:pPr lvl="1"/>
            <a:r>
              <a:rPr lang="en-US" dirty="0"/>
              <a:t>Some people think this categorization is not useful</a:t>
            </a:r>
          </a:p>
          <a:p>
            <a:r>
              <a:rPr lang="en-US" dirty="0"/>
              <a:t>Most network communication uses TCP/IP</a:t>
            </a:r>
          </a:p>
          <a:p>
            <a:r>
              <a:rPr lang="en-US" dirty="0"/>
              <a:t>We can view TCP/IP as five layers: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7200" y="3581400"/>
          <a:ext cx="11277600" cy="3014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Protocols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Prepare messages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User interaction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HTTP, FTP, </a:t>
                      </a:r>
                      <a:r>
                        <a:rPr lang="en-US" sz="2000" baseline="0" dirty="0"/>
                        <a:t>etc.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Convert messages to segments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Sequencing,</a:t>
                      </a:r>
                      <a:r>
                        <a:rPr lang="en-US" sz="2000" baseline="0" dirty="0"/>
                        <a:t> reliability, error correction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TCP or UDP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Convert segments to packets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Flow control, routing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4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Convert packets to frames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Point-to-point communication between devices on the same 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Ethernet, Wi-Fi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929485"/>
                  </a:ext>
                </a:extLst>
              </a:tr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Physical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Transmit frames as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 communication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07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TCP/IP connection between two hosts (computers) is defined by four things</a:t>
            </a:r>
          </a:p>
          <a:p>
            <a:pPr lvl="1"/>
            <a:r>
              <a:rPr lang="en-US" dirty="0"/>
              <a:t>Source IP</a:t>
            </a:r>
          </a:p>
          <a:p>
            <a:pPr lvl="1"/>
            <a:r>
              <a:rPr lang="en-US" dirty="0"/>
              <a:t>Source port</a:t>
            </a:r>
          </a:p>
          <a:p>
            <a:pPr lvl="1"/>
            <a:r>
              <a:rPr lang="en-US" dirty="0"/>
              <a:t>Destination IP</a:t>
            </a:r>
          </a:p>
          <a:p>
            <a:pPr lvl="1"/>
            <a:r>
              <a:rPr lang="en-US" dirty="0"/>
              <a:t>Destination port</a:t>
            </a:r>
          </a:p>
          <a:p>
            <a:r>
              <a:rPr lang="en-US" dirty="0"/>
              <a:t>One machine can be connected to many other machines, but the port numbers keep it straight</a:t>
            </a:r>
          </a:p>
        </p:txBody>
      </p:sp>
    </p:spTree>
    <p:extLst>
      <p:ext uri="{BB962C8B-B14F-4D97-AF65-F5344CB8AC3E}">
        <p14:creationId xmlns:p14="http://schemas.microsoft.com/office/powerpoint/2010/main" val="181320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1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80772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Sockets</a:t>
            </a:r>
            <a:r>
              <a:rPr lang="en-US" dirty="0"/>
              <a:t> are the most basic way to send data over a network in C</a:t>
            </a:r>
          </a:p>
          <a:p>
            <a:r>
              <a:rPr lang="en-US" dirty="0"/>
              <a:t>A socket is </a:t>
            </a:r>
            <a:r>
              <a:rPr lang="en-US" b="1" dirty="0"/>
              <a:t>one end</a:t>
            </a:r>
            <a:r>
              <a:rPr lang="en-US" dirty="0"/>
              <a:t> of a two-way communication link between two programs</a:t>
            </a:r>
          </a:p>
          <a:p>
            <a:pPr lvl="1"/>
            <a:r>
              <a:rPr lang="en-US" dirty="0"/>
              <a:t>Just like you can plug a phone into a socket in your wall (if you are living in 1980)</a:t>
            </a:r>
          </a:p>
          <a:p>
            <a:pPr lvl="1"/>
            <a:r>
              <a:rPr lang="en-US" dirty="0"/>
              <a:t>Both programs have to have a socket</a:t>
            </a:r>
          </a:p>
          <a:p>
            <a:pPr lvl="1"/>
            <a:r>
              <a:rPr lang="en-US" dirty="0"/>
              <a:t>And those sockets have to be connected to each other</a:t>
            </a:r>
          </a:p>
          <a:p>
            <a:r>
              <a:rPr lang="en-US" dirty="0"/>
              <a:t>Sockets can be used to communicate within a computer, but we'll focus on Internet sockets</a:t>
            </a:r>
          </a:p>
          <a:p>
            <a:endParaRPr lang="en-US" dirty="0"/>
          </a:p>
        </p:txBody>
      </p:sp>
      <p:pic>
        <p:nvPicPr>
          <p:cNvPr id="1026" name="Picture 2" descr="C:\Users\wittmanb\AppData\Local\Microsoft\Windows\Temporary Internet Files\Content.IE5\JOP3C5X1\MP9003165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667000"/>
            <a:ext cx="3657600" cy="2535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0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socket()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3302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you want to create a socket, you can call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socket()</a:t>
            </a:r>
            <a:r>
              <a:rPr lang="en-US" dirty="0"/>
              <a:t> function</a:t>
            </a:r>
          </a:p>
          <a:p>
            <a:r>
              <a:rPr lang="en-US" dirty="0"/>
              <a:t>The function takes a communication domain</a:t>
            </a:r>
          </a:p>
          <a:p>
            <a:pPr lvl="1"/>
            <a:r>
              <a:rPr lang="en-US" dirty="0"/>
              <a:t>Will always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AF_INET</a:t>
            </a:r>
            <a:r>
              <a:rPr lang="en-US" dirty="0"/>
              <a:t> for IPv4 Internet communication</a:t>
            </a:r>
          </a:p>
          <a:p>
            <a:r>
              <a:rPr lang="en-US" dirty="0"/>
              <a:t>It takes a type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SOCK_STREAM</a:t>
            </a:r>
            <a:r>
              <a:rPr lang="en-US" dirty="0"/>
              <a:t> usually means TCP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SOCK_DGRAM</a:t>
            </a:r>
            <a:r>
              <a:rPr lang="en-US" dirty="0"/>
              <a:t> usually means UDP</a:t>
            </a:r>
          </a:p>
          <a:p>
            <a:r>
              <a:rPr lang="en-US" dirty="0"/>
              <a:t>It takes a protocol</a:t>
            </a:r>
          </a:p>
          <a:p>
            <a:pPr lvl="1"/>
            <a:r>
              <a:rPr lang="en-US" dirty="0"/>
              <a:t>Which will always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for us</a:t>
            </a:r>
          </a:p>
          <a:p>
            <a:r>
              <a:rPr lang="en-US" dirty="0"/>
              <a:t>It returns a file descriptor (an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1054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-1;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socket(AF_INET, SOCK_STREAM, 0);</a:t>
            </a:r>
          </a:p>
        </p:txBody>
      </p:sp>
    </p:spTree>
    <p:extLst>
      <p:ext uri="{BB962C8B-B14F-4D97-AF65-F5344CB8AC3E}">
        <p14:creationId xmlns:p14="http://schemas.microsoft.com/office/powerpoint/2010/main" val="252308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Clients vs. 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sockets is usually associated with a client-server model</a:t>
            </a:r>
          </a:p>
          <a:p>
            <a:r>
              <a:rPr lang="en-US" dirty="0"/>
              <a:t>A </a:t>
            </a:r>
            <a:r>
              <a:rPr lang="en-US" b="1" dirty="0"/>
              <a:t>server</a:t>
            </a:r>
            <a:r>
              <a:rPr lang="en-US" dirty="0"/>
              <a:t> is a process that sits around waiting for a connection</a:t>
            </a:r>
          </a:p>
          <a:p>
            <a:pPr lvl="1"/>
            <a:r>
              <a:rPr lang="en-US" dirty="0"/>
              <a:t>When it gets one, it can do sends and receives</a:t>
            </a:r>
          </a:p>
          <a:p>
            <a:r>
              <a:rPr lang="en-US" dirty="0"/>
              <a:t>A </a:t>
            </a:r>
            <a:r>
              <a:rPr lang="en-US" b="1" dirty="0"/>
              <a:t>client</a:t>
            </a:r>
            <a:r>
              <a:rPr lang="en-US" dirty="0"/>
              <a:t> is a process that connects to a waiting server</a:t>
            </a:r>
          </a:p>
          <a:p>
            <a:pPr lvl="1"/>
            <a:r>
              <a:rPr lang="en-US" dirty="0"/>
              <a:t>Then it can do sends and receives</a:t>
            </a:r>
          </a:p>
          <a:p>
            <a:r>
              <a:rPr lang="en-US" dirty="0"/>
              <a:t>Clients and servers are processes, not computers</a:t>
            </a:r>
          </a:p>
          <a:p>
            <a:pPr lvl="1"/>
            <a:r>
              <a:rPr lang="en-US" dirty="0"/>
              <a:t>You can have many client and server processes on a single machine</a:t>
            </a:r>
          </a:p>
        </p:txBody>
      </p:sp>
    </p:spTree>
    <p:extLst>
      <p:ext uri="{BB962C8B-B14F-4D97-AF65-F5344CB8AC3E}">
        <p14:creationId xmlns:p14="http://schemas.microsoft.com/office/powerpoint/2010/main" val="35340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819400" y="4191000"/>
            <a:ext cx="6553200" cy="1447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 flipH="1">
            <a:off x="3742872" y="161544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33801" y="236220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42872" y="306324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733801" y="382524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33800" y="563880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458200" y="5638800"/>
            <a:ext cx="1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5" idx="1"/>
          </p:cNvCxnSpPr>
          <p:nvPr/>
        </p:nvCxnSpPr>
        <p:spPr>
          <a:xfrm>
            <a:off x="4477657" y="5288280"/>
            <a:ext cx="32004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1"/>
            <a:endCxn id="8" idx="3"/>
          </p:cNvCxnSpPr>
          <p:nvPr/>
        </p:nvCxnSpPr>
        <p:spPr>
          <a:xfrm flipH="1">
            <a:off x="4477657" y="4526280"/>
            <a:ext cx="32004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2"/>
            <a:endCxn id="14" idx="0"/>
          </p:cNvCxnSpPr>
          <p:nvPr/>
        </p:nvCxnSpPr>
        <p:spPr>
          <a:xfrm>
            <a:off x="8458200" y="1615440"/>
            <a:ext cx="0" cy="18135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1"/>
            <a:endCxn id="7" idx="3"/>
          </p:cNvCxnSpPr>
          <p:nvPr/>
        </p:nvCxnSpPr>
        <p:spPr>
          <a:xfrm flipH="1">
            <a:off x="4495800" y="3627120"/>
            <a:ext cx="32004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8458200" y="3825240"/>
            <a:ext cx="0" cy="365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89944" y="1219200"/>
            <a:ext cx="1505857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socket()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9943" y="1981200"/>
            <a:ext cx="1505857" cy="396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bind()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9943" y="2705100"/>
            <a:ext cx="1505857" cy="396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listen()</a:t>
            </a:r>
          </a:p>
        </p:txBody>
      </p:sp>
      <p:sp>
        <p:nvSpPr>
          <p:cNvPr id="7" name="Rectangle 6"/>
          <p:cNvSpPr/>
          <p:nvPr/>
        </p:nvSpPr>
        <p:spPr>
          <a:xfrm>
            <a:off x="2989943" y="3429000"/>
            <a:ext cx="1505857" cy="396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accept()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4328160"/>
            <a:ext cx="1505857" cy="396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</a:p>
        </p:txBody>
      </p:sp>
      <p:sp>
        <p:nvSpPr>
          <p:cNvPr id="9" name="Rectangle 8"/>
          <p:cNvSpPr/>
          <p:nvPr/>
        </p:nvSpPr>
        <p:spPr>
          <a:xfrm>
            <a:off x="2971800" y="5090160"/>
            <a:ext cx="1505857" cy="3962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6004560"/>
            <a:ext cx="1505857" cy="3962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close()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96200" y="1219200"/>
            <a:ext cx="1524000" cy="396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socket()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96200" y="3429000"/>
            <a:ext cx="1524000" cy="3962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connect()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78057" y="5090160"/>
            <a:ext cx="1524000" cy="396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78057" y="4328160"/>
            <a:ext cx="1524000" cy="3962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78057" y="6004560"/>
            <a:ext cx="1524000" cy="3962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close()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53000" y="4724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Repeat until done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67000" y="45720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Server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1400" y="45720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1952804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5192"/>
            <a:ext cx="9677400" cy="34064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Once you've created your socket, set up your port and address, and called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connect()</a:t>
            </a:r>
            <a:r>
              <a:rPr lang="en-US" dirty="0"/>
              <a:t>, you can send data</a:t>
            </a:r>
          </a:p>
          <a:p>
            <a:pPr lvl="1"/>
            <a:r>
              <a:rPr lang="en-US" dirty="0"/>
              <a:t>Assuming there were no errors</a:t>
            </a:r>
          </a:p>
          <a:p>
            <a:pPr lvl="1"/>
            <a:r>
              <a:rPr lang="en-US" dirty="0"/>
              <a:t>Sending is very similar to writing to a file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/>
              <a:t> function takes</a:t>
            </a:r>
          </a:p>
          <a:p>
            <a:pPr lvl="1"/>
            <a:r>
              <a:rPr lang="en-US" dirty="0"/>
              <a:t>The socket file descriptor</a:t>
            </a:r>
          </a:p>
          <a:p>
            <a:pPr lvl="1"/>
            <a:r>
              <a:rPr lang="en-US" dirty="0"/>
              <a:t>A pointer to the data you want to send</a:t>
            </a:r>
          </a:p>
          <a:p>
            <a:pPr lvl="1"/>
            <a:r>
              <a:rPr lang="en-US" dirty="0"/>
              <a:t>The number of bytes you want to send</a:t>
            </a:r>
          </a:p>
          <a:p>
            <a:pPr lvl="1"/>
            <a:r>
              <a:rPr lang="en-US" dirty="0"/>
              <a:t>Just like writing to a file</a:t>
            </a:r>
          </a:p>
          <a:p>
            <a:r>
              <a:rPr lang="en-US" dirty="0"/>
              <a:t>It returns the number of bytes sent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2578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message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"Flip mode is the squad!"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message,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(message)+1);</a:t>
            </a:r>
          </a:p>
        </p:txBody>
      </p:sp>
    </p:spTree>
    <p:extLst>
      <p:ext uri="{BB962C8B-B14F-4D97-AF65-F5344CB8AC3E}">
        <p14:creationId xmlns:p14="http://schemas.microsoft.com/office/powerpoint/2010/main" val="245245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34064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Or, once you're connected, you can also receive data</a:t>
            </a:r>
          </a:p>
          <a:p>
            <a:pPr lvl="1"/>
            <a:r>
              <a:rPr lang="en-US" dirty="0"/>
              <a:t>Receiving is very similar to reading from a file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/>
              <a:t> function takes</a:t>
            </a:r>
          </a:p>
          <a:p>
            <a:pPr lvl="1"/>
            <a:r>
              <a:rPr lang="en-US" dirty="0"/>
              <a:t>The socket file descriptor</a:t>
            </a:r>
          </a:p>
          <a:p>
            <a:pPr lvl="1"/>
            <a:r>
              <a:rPr lang="en-US" dirty="0"/>
              <a:t>A pointer to the data you want to receive</a:t>
            </a:r>
          </a:p>
          <a:p>
            <a:pPr lvl="1"/>
            <a:r>
              <a:rPr lang="en-US" dirty="0"/>
              <a:t>The size of your buffer</a:t>
            </a:r>
          </a:p>
          <a:p>
            <a:pPr lvl="1"/>
            <a:r>
              <a:rPr lang="en-US" dirty="0"/>
              <a:t>Just like reading from a file</a:t>
            </a:r>
          </a:p>
          <a:p>
            <a:r>
              <a:rPr lang="en-US" dirty="0"/>
              <a:t>It returns the number of bytes received,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if the connection is closed,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/>
              <a:t> if there was an error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2578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message[100];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socketFD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message, 100);</a:t>
            </a:r>
          </a:p>
        </p:txBody>
      </p:sp>
    </p:spTree>
    <p:extLst>
      <p:ext uri="{BB962C8B-B14F-4D97-AF65-F5344CB8AC3E}">
        <p14:creationId xmlns:p14="http://schemas.microsoft.com/office/powerpoint/2010/main" val="32212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and receiving are the same on servers, but setting up the socket is more complex</a:t>
            </a:r>
          </a:p>
          <a:p>
            <a:r>
              <a:rPr lang="en-US" dirty="0"/>
              <a:t>Steps: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Create a socket in the same way as a client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Bind the socket to a port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Set up the socket to listen for incoming connections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Accept a connection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can have pointers to functions </a:t>
            </a:r>
          </a:p>
          <a:p>
            <a:r>
              <a:rPr lang="en-US" dirty="0"/>
              <a:t>You can call a function if you have a pointer to it</a:t>
            </a:r>
          </a:p>
          <a:p>
            <a:r>
              <a:rPr lang="en-US" dirty="0"/>
              <a:t>You can store these function pointers in arrays and </a:t>
            </a:r>
            <a:r>
              <a:rPr lang="en-US" dirty="0" err="1"/>
              <a:t>structs</a:t>
            </a:r>
            <a:endParaRPr lang="en-US" dirty="0"/>
          </a:p>
          <a:p>
            <a:r>
              <a:rPr lang="en-US" dirty="0"/>
              <a:t>They can be passed as parameters and returned as values</a:t>
            </a:r>
          </a:p>
          <a:p>
            <a:r>
              <a:rPr lang="en-US" dirty="0"/>
              <a:t>Java doesn't have function pointers</a:t>
            </a:r>
          </a:p>
          <a:p>
            <a:pPr lvl="1"/>
            <a:r>
              <a:rPr lang="en-US" dirty="0"/>
              <a:t>Instead, you pass around objects that have methods you want</a:t>
            </a:r>
          </a:p>
          <a:p>
            <a:pPr lvl="1"/>
            <a:r>
              <a:rPr lang="en-US" dirty="0"/>
              <a:t>C# has delegates, which are similar to function pointers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 function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577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syntax is a bit ugly</a:t>
            </a:r>
          </a:p>
          <a:p>
            <a:r>
              <a:rPr lang="en-US" dirty="0"/>
              <a:t>Pretend like it's a prototype for a function</a:t>
            </a:r>
          </a:p>
          <a:p>
            <a:pPr lvl="1"/>
            <a:r>
              <a:rPr lang="en-US" dirty="0"/>
              <a:t>Except take the name, put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in front, and surround that with parentheses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124200"/>
            <a:ext cx="10972800" cy="3429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(*root) 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//pointer named root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root = &amp;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//note there are no parentheses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"Root 3 is %lf"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root(3) );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"Root 3 is %lf"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(*root)(3) );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//also legal</a:t>
            </a:r>
          </a:p>
          <a:p>
            <a:pPr marL="118872" indent="0">
              <a:buNone/>
            </a:pPr>
            <a:endParaRPr lang="en-US" sz="2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5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36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is based on C and easier to use</a:t>
            </a:r>
          </a:p>
          <a:p>
            <a:pPr lvl="1"/>
            <a:r>
              <a:rPr lang="en-US" dirty="0"/>
              <a:t>You can declare variables anywhere</a:t>
            </a:r>
          </a:p>
          <a:p>
            <a:pPr lvl="2"/>
            <a:r>
              <a:rPr lang="en-US" dirty="0"/>
              <a:t>Not the case in the C89 standard (where all variables had to be declared right after a block starts), but our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/>
              <a:t> is following the C99 standard</a:t>
            </a:r>
          </a:p>
          <a:p>
            <a:pPr lvl="1"/>
            <a:r>
              <a:rPr lang="en-US" dirty="0"/>
              <a:t>It has function overloading</a:t>
            </a:r>
          </a:p>
          <a:p>
            <a:pPr lvl="1"/>
            <a:r>
              <a:rPr lang="en-US" dirty="0"/>
              <a:t>Most people think the I/O is cleaner</a:t>
            </a:r>
          </a:p>
          <a:p>
            <a:r>
              <a:rPr lang="en-US" dirty="0"/>
              <a:t>The big addition is OOP through classes</a:t>
            </a:r>
          </a:p>
          <a:p>
            <a:r>
              <a:rPr lang="en-US" dirty="0"/>
              <a:t>It's an approximate superset of C that includes most C structures</a:t>
            </a:r>
          </a:p>
        </p:txBody>
      </p:sp>
    </p:spTree>
    <p:extLst>
      <p:ext uri="{BB962C8B-B14F-4D97-AF65-F5344CB8AC3E}">
        <p14:creationId xmlns:p14="http://schemas.microsoft.com/office/powerpoint/2010/main" val="13973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Hello, World in C++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not too different from C</a:t>
            </a:r>
          </a:p>
          <a:p>
            <a:r>
              <a:rPr lang="en-US" dirty="0"/>
              <a:t>We need different headers for C++ I/O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9718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"Hello, world!"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02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Output uses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/>
              <a:t> object (of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dirty="0"/>
              <a:t>)</a:t>
            </a:r>
          </a:p>
          <a:p>
            <a:r>
              <a:rPr lang="en-US" dirty="0"/>
              <a:t>Instead of using formatting strings,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/>
              <a:t> uses the idea of a stream, where objects are placed into the stream separated by the extraction 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/>
              <a:t> object adds a newline to the stream</a:t>
            </a:r>
          </a:p>
          <a:p>
            <a:pPr lvl="1"/>
            <a:r>
              <a:rPr lang="en-US" dirty="0"/>
              <a:t>Of course,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"\n"</a:t>
            </a:r>
            <a:r>
              <a:rPr lang="en-US" dirty="0"/>
              <a:t> works too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7244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50;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"There are "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&lt;&lt; x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ways to leave your lover."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356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568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Input uses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 object (of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dirty="0"/>
              <a:t>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 also uses the idea of a stream, where items are read from the stream and separated by the insertion 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&gt;&gt;</a:t>
            </a:r>
          </a:p>
          <a:p>
            <a:r>
              <a:rPr lang="en-US" dirty="0"/>
              <a:t>It reads items using whitespace as the separator, just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191000"/>
            <a:ext cx="10972800" cy="228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0;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z = 0;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"Enter the x, y, and z values: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&gt;&gt; x &gt;&gt; y &gt;&gt; z;</a:t>
            </a:r>
          </a:p>
        </p:txBody>
      </p:sp>
    </p:spTree>
    <p:extLst>
      <p:ext uri="{BB962C8B-B14F-4D97-AF65-F5344CB8AC3E}">
        <p14:creationId xmlns:p14="http://schemas.microsoft.com/office/powerpoint/2010/main" val="283867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568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Like Java, C++ has a class for holding strings, which makes life much easier</a:t>
            </a:r>
          </a:p>
          <a:p>
            <a:pPr lvl="1"/>
            <a:r>
              <a:rPr lang="en-US" dirty="0"/>
              <a:t>It's called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(with a lower case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's'</a:t>
            </a:r>
            <a:r>
              <a:rPr lang="en-US" dirty="0"/>
              <a:t>)</a:t>
            </a:r>
          </a:p>
          <a:p>
            <a:r>
              <a:rPr lang="en-US" dirty="0"/>
              <a:t>You must include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dirty="0"/>
              <a:t> to use it</a:t>
            </a:r>
          </a:p>
          <a:p>
            <a:r>
              <a:rPr lang="en-US" dirty="0"/>
              <a:t>Unlike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in Java,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is mutable</a:t>
            </a:r>
          </a:p>
          <a:p>
            <a:pPr lvl="1"/>
            <a:r>
              <a:rPr lang="en-US" dirty="0"/>
              <a:t>You can use array-style indexing to get and set individual characters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267200"/>
            <a:ext cx="10972800" cy="228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a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"Can I kick it?"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b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"Yes, you can!"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c = a +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c[0]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c[1]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c[2]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c &lt;&lt; end;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Did I kick it?  Yes, you can!</a:t>
            </a:r>
          </a:p>
        </p:txBody>
      </p:sp>
    </p:spTree>
    <p:extLst>
      <p:ext uri="{BB962C8B-B14F-4D97-AF65-F5344CB8AC3E}">
        <p14:creationId xmlns:p14="http://schemas.microsoft.com/office/powerpoint/2010/main" val="38951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/>
              <a:t> namespace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1684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Java uses packages to keep different classes with the same name straight</a:t>
            </a:r>
          </a:p>
          <a:p>
            <a:r>
              <a:rPr lang="en-US" dirty="0"/>
              <a:t>C++ uses namespaces</a:t>
            </a:r>
          </a:p>
          <a:p>
            <a:r>
              <a:rPr lang="en-US" dirty="0"/>
              <a:t>The standard library includes I/O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), the string class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dirty="0"/>
              <a:t>), STL containers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&lt;vector&gt;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&lt;list&gt;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, and others)</a:t>
            </a:r>
          </a:p>
          <a:p>
            <a:r>
              <a:rPr lang="en-US" dirty="0"/>
              <a:t>If you use these in your program, put the following after your includes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alternative is to specify the namespace by putting the it followed by two colons before the class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using namespace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5626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::string name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Ghostface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Killah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265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034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Regular C++ functions are very similar to functions in C</a:t>
            </a:r>
          </a:p>
          <a:p>
            <a:r>
              <a:rPr lang="en-US" dirty="0"/>
              <a:t>A big difference is that prototypes are no longer optional if you want to call the function before it's defined</a:t>
            </a:r>
          </a:p>
          <a:p>
            <a:r>
              <a:rPr lang="en-US" dirty="0"/>
              <a:t>Unlike C, function overloading allowed: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10972800" cy="2590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&gt; b ? a :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max( a, max( b, c));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80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6444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C, all functions are pass by value</a:t>
            </a:r>
          </a:p>
          <a:p>
            <a:pPr lvl="1"/>
            <a:r>
              <a:rPr lang="en-US" dirty="0"/>
              <a:t>If you want to change an argument, you have to pass a pointer to the value</a:t>
            </a:r>
          </a:p>
          <a:p>
            <a:r>
              <a:rPr lang="en-US" dirty="0"/>
              <a:t>In C++, you can specify that a parameter is pass by reference</a:t>
            </a:r>
          </a:p>
          <a:p>
            <a:pPr lvl="1"/>
            <a:r>
              <a:rPr lang="en-US" dirty="0"/>
              <a:t>Changes to it are seen on the outside</a:t>
            </a:r>
          </a:p>
          <a:p>
            <a:pPr lvl="1"/>
            <a:r>
              <a:rPr lang="en-US" dirty="0"/>
              <a:t>You do this by putting an ampersand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) before the variable name in the header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109728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swap(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&amp;b)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temp =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b = temp;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19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482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parameter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014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C++ also allows you to specify default values for function parameters</a:t>
            </a:r>
          </a:p>
          <a:p>
            <a:r>
              <a:rPr lang="en-US" dirty="0"/>
              <a:t>If you call a function and leave off those parameters, the default values will be used</a:t>
            </a:r>
          </a:p>
          <a:p>
            <a:r>
              <a:rPr lang="en-US" dirty="0"/>
              <a:t>Default parameters are only allowed for the rightmost grouping of parameters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build(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width = 2,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height = 4)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 built this house with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	width &lt;&lt;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by 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&lt;&lt; height &lt;&lt; "s.";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1816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build();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 built this house with 2 by 4s.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build(3);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 built this house with 3 by 4s.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build(6, 8);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 built this house with 6 by 8s.</a:t>
            </a:r>
          </a:p>
        </p:txBody>
      </p:sp>
    </p:spTree>
    <p:extLst>
      <p:ext uri="{BB962C8B-B14F-4D97-AF65-F5344CB8AC3E}">
        <p14:creationId xmlns:p14="http://schemas.microsoft.com/office/powerpoint/2010/main" val="254356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 keyword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want to dynamically allocate memory in C++, you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 (instead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 cast needed</a:t>
            </a:r>
          </a:p>
          <a:p>
            <a:pPr lvl="1"/>
            <a:r>
              <a:rPr lang="en-US" dirty="0"/>
              <a:t>It "feels" a lot like Java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10972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 an int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array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[100];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Array of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ints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wombat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 a Wombat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Makes 100 Wombats with the default constructor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zoo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Wombat[100];</a:t>
            </a:r>
          </a:p>
        </p:txBody>
      </p:sp>
    </p:spTree>
    <p:extLst>
      <p:ext uri="{BB962C8B-B14F-4D97-AF65-F5344CB8AC3E}">
        <p14:creationId xmlns:p14="http://schemas.microsoft.com/office/powerpoint/2010/main" val="35929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 keyword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87209"/>
          </a:xfrm>
        </p:spPr>
        <p:txBody>
          <a:bodyPr>
            <a:normAutofit/>
          </a:bodyPr>
          <a:lstStyle/>
          <a:p>
            <a:r>
              <a:rPr lang="en-US" dirty="0"/>
              <a:t>When you want to free dynamically allocated memory in C++,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 (instead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an array was allocated, you have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delete[]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28134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 just one int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wombat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Wombat();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Wombat* zoo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Wombat[100];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 zoo;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Array delete needed</a:t>
            </a:r>
          </a:p>
        </p:txBody>
      </p:sp>
    </p:spTree>
    <p:extLst>
      <p:ext uri="{BB962C8B-B14F-4D97-AF65-F5344CB8AC3E}">
        <p14:creationId xmlns:p14="http://schemas.microsoft.com/office/powerpoint/2010/main" val="217994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has several classically important elements of OOP:</a:t>
            </a:r>
          </a:p>
          <a:p>
            <a:pPr lvl="1"/>
            <a:r>
              <a:rPr lang="en-US" dirty="0"/>
              <a:t>Encapsulation</a:t>
            </a:r>
          </a:p>
          <a:p>
            <a:pPr lvl="1"/>
            <a:r>
              <a:rPr lang="en-US" dirty="0"/>
              <a:t>Dynamic dispatch</a:t>
            </a:r>
          </a:p>
          <a:p>
            <a:pPr lvl="1"/>
            <a:r>
              <a:rPr lang="en-US" dirty="0"/>
              <a:t>Polymorphism </a:t>
            </a:r>
          </a:p>
          <a:p>
            <a:pPr lvl="1"/>
            <a:r>
              <a:rPr lang="en-US" dirty="0"/>
              <a:t>Inheritance </a:t>
            </a:r>
          </a:p>
          <a:p>
            <a:pPr lvl="1"/>
            <a:r>
              <a:rPr lang="en-US" dirty="0"/>
              <a:t>Self-reference</a:t>
            </a:r>
          </a:p>
        </p:txBody>
      </p:sp>
    </p:spTree>
    <p:extLst>
      <p:ext uri="{BB962C8B-B14F-4D97-AF65-F5344CB8AC3E}">
        <p14:creationId xmlns:p14="http://schemas.microsoft.com/office/powerpoint/2010/main" val="359025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C++, you can </a:t>
            </a:r>
            <a:r>
              <a:rPr lang="en-US" b="1" dirty="0"/>
              <a:t>overload operators</a:t>
            </a:r>
            <a:r>
              <a:rPr lang="en-US" dirty="0"/>
              <a:t>, meaning that you can define what + means when used with classes you design</a:t>
            </a:r>
          </a:p>
          <a:p>
            <a:r>
              <a:rPr lang="en-US" dirty="0"/>
              <a:t>Thus, the following </a:t>
            </a:r>
            <a:r>
              <a:rPr lang="en-US" b="1" i="1" dirty="0"/>
              <a:t>could</a:t>
            </a:r>
            <a:r>
              <a:rPr lang="en-US" dirty="0"/>
              <a:t> be legal: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7338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Hippopotamus hippo;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Sandwich club;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Vampire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dracula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club + hippo;</a:t>
            </a:r>
          </a:p>
        </p:txBody>
      </p:sp>
    </p:spTree>
    <p:extLst>
      <p:ext uri="{BB962C8B-B14F-4D97-AF65-F5344CB8AC3E}">
        <p14:creationId xmlns:p14="http://schemas.microsoft.com/office/powerpoint/2010/main" val="154312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classes and functions to be written with a generic type or value parameter, then instantiated later</a:t>
            </a:r>
          </a:p>
          <a:p>
            <a:r>
              <a:rPr lang="en-US" dirty="0"/>
              <a:t>Each necessary instantiation is generated at compile time</a:t>
            </a:r>
          </a:p>
          <a:p>
            <a:r>
              <a:rPr lang="en-US" dirty="0"/>
              <a:t>Appears to function like generics in Java, but works very differently under the covers</a:t>
            </a:r>
          </a:p>
          <a:p>
            <a:r>
              <a:rPr lang="en-US" dirty="0"/>
              <a:t>Most of the time you will </a:t>
            </a:r>
            <a:r>
              <a:rPr lang="en-US" b="1" dirty="0"/>
              <a:t>use</a:t>
            </a:r>
            <a:r>
              <a:rPr lang="en-US" dirty="0"/>
              <a:t> templates, not create them</a:t>
            </a:r>
          </a:p>
        </p:txBody>
      </p:sp>
    </p:spTree>
    <p:extLst>
      <p:ext uri="{BB962C8B-B14F-4D97-AF65-F5344CB8AC3E}">
        <p14:creationId xmlns:p14="http://schemas.microsoft.com/office/powerpoint/2010/main" val="289604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next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A6ECD0-34F2-45E4-B011-6F0DE314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286924-5DE2-400F-9A59-BDBDBF73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Final exam:</a:t>
            </a:r>
          </a:p>
          <a:p>
            <a:pPr lvl="1"/>
            <a:r>
              <a:rPr lang="en-US" b="1" dirty="0"/>
              <a:t>Thursday, May 1, 2025</a:t>
            </a:r>
          </a:p>
          <a:p>
            <a:pPr lvl="1"/>
            <a:r>
              <a:rPr lang="en-US" b="1" dirty="0"/>
              <a:t>8:00 to 10:00 a.m.</a:t>
            </a:r>
          </a:p>
          <a:p>
            <a:pPr lvl="1"/>
            <a:r>
              <a:rPr lang="en-US" b="1" dirty="0"/>
              <a:t>50% longer than previous exams, but you'll have 100% more time</a:t>
            </a:r>
          </a:p>
          <a:p>
            <a:r>
              <a:rPr lang="en-US" dirty="0"/>
              <a:t>There will be multiple choice, short answer, and programming questions</a:t>
            </a:r>
          </a:p>
        </p:txBody>
      </p:sp>
    </p:spTree>
    <p:extLst>
      <p:ext uri="{BB962C8B-B14F-4D97-AF65-F5344CB8AC3E}">
        <p14:creationId xmlns:p14="http://schemas.microsoft.com/office/powerpoint/2010/main" val="271055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Finish Project 6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b="1" dirty="0"/>
              <a:t>Final exam:</a:t>
            </a:r>
          </a:p>
          <a:p>
            <a:pPr lvl="1"/>
            <a:r>
              <a:rPr lang="en-US" b="1" dirty="0"/>
              <a:t>Thursday, May 1, 2025</a:t>
            </a:r>
          </a:p>
          <a:p>
            <a:pPr lvl="1"/>
            <a:r>
              <a:rPr lang="en-US" b="1" dirty="0"/>
              <a:t>8:00 to 10:00 a.m.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4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6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A6ECD0-34F2-45E4-B011-6F0DE314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286924-5DE2-400F-9A59-BDBDBF73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Final exam:</a:t>
            </a:r>
          </a:p>
          <a:p>
            <a:pPr lvl="1"/>
            <a:r>
              <a:rPr lang="en-US" b="1" dirty="0"/>
              <a:t>Thursday, May 1, 2025</a:t>
            </a:r>
          </a:p>
          <a:p>
            <a:pPr lvl="1"/>
            <a:r>
              <a:rPr lang="en-US" b="1" dirty="0"/>
              <a:t>8:00 to </a:t>
            </a:r>
            <a:r>
              <a:rPr lang="en-US" b="1"/>
              <a:t>10:00 a.</a:t>
            </a:r>
            <a:r>
              <a:rPr lang="en-US" b="1" dirty="0"/>
              <a:t>m.</a:t>
            </a:r>
          </a:p>
          <a:p>
            <a:pPr lvl="1"/>
            <a:r>
              <a:rPr lang="en-US" b="1" dirty="0"/>
              <a:t>50% longer than previous exams, but you'll have 100% more time</a:t>
            </a:r>
          </a:p>
          <a:p>
            <a:r>
              <a:rPr lang="en-US" dirty="0"/>
              <a:t>There will be multiple choice, short answer, and programming questions</a:t>
            </a:r>
          </a:p>
        </p:txBody>
      </p:sp>
    </p:spTree>
    <p:extLst>
      <p:ext uri="{BB962C8B-B14F-4D97-AF65-F5344CB8AC3E}">
        <p14:creationId xmlns:p14="http://schemas.microsoft.com/office/powerpoint/2010/main" val="37829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Write a function that finds the median of an array</a:t>
            </a:r>
          </a:p>
          <a:p>
            <a:pPr lvl="1"/>
            <a:r>
              <a:rPr lang="en-US" dirty="0"/>
              <a:t>You'll have to sort it</a:t>
            </a:r>
          </a:p>
          <a:p>
            <a:r>
              <a:rPr lang="en-US" dirty="0"/>
              <a:t>Write a function that, given a string, creates a dynamically allocated chunk of memory containing the string reversed</a:t>
            </a:r>
          </a:p>
          <a:p>
            <a:r>
              <a:rPr lang="en-US" dirty="0"/>
              <a:t>Write a function that will delete an element from the singly linked list struct given in earlier slides</a:t>
            </a:r>
          </a:p>
          <a:p>
            <a:r>
              <a:rPr lang="en-US" dirty="0"/>
              <a:t>Write a program that counts the </a:t>
            </a:r>
            <a:r>
              <a:rPr lang="en-US" b="1" dirty="0"/>
              <a:t>total</a:t>
            </a:r>
            <a:r>
              <a:rPr lang="en-US" dirty="0"/>
              <a:t> number of characters in all the arguments passed in through the command line</a:t>
            </a:r>
          </a:p>
          <a:p>
            <a:pPr lvl="1"/>
            <a:r>
              <a:rPr lang="en-US" dirty="0"/>
              <a:t>Ignore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r>
              <a:rPr lang="en-US" dirty="0"/>
              <a:t>Write a program to "encrypt" a file by writing a new file with exactly the same contents, except that each byte in the file is inverted</a:t>
            </a:r>
          </a:p>
          <a:p>
            <a:pPr lvl="1"/>
            <a:r>
              <a:rPr lang="en-US" dirty="0"/>
              <a:t>Old byte: </a:t>
            </a:r>
            <a:r>
              <a:rPr lang="en-US" b="1" i="1" dirty="0"/>
              <a:t>x</a:t>
            </a:r>
          </a:p>
          <a:p>
            <a:pPr lvl="1"/>
            <a:r>
              <a:rPr lang="en-US" dirty="0"/>
              <a:t>New byte: 255 - </a:t>
            </a:r>
            <a:r>
              <a:rPr lang="en-US" b="1" i="1" dirty="0"/>
              <a:t>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7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of a file as a stream of bytes</a:t>
            </a:r>
          </a:p>
          <a:p>
            <a:r>
              <a:rPr lang="en-US" dirty="0"/>
              <a:t>It is possible to read from the stream</a:t>
            </a:r>
          </a:p>
          <a:p>
            <a:r>
              <a:rPr lang="en-US" dirty="0"/>
              <a:t>It is possible to write to the stream</a:t>
            </a:r>
          </a:p>
          <a:p>
            <a:r>
              <a:rPr lang="en-US" dirty="0"/>
              <a:t>It is even possible to do both</a:t>
            </a:r>
          </a:p>
          <a:p>
            <a:r>
              <a:rPr lang="en-US" dirty="0"/>
              <a:t>Central to the idea of a stream is also a file stream pointer, which keeps track of where in the stream you are</a:t>
            </a:r>
          </a:p>
          <a:p>
            <a:r>
              <a:rPr lang="en-US" dirty="0"/>
              <a:t>We have been redirecting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/>
              <a:t> from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/>
              <a:t> to files, but we can access them directly as well</a:t>
            </a:r>
          </a:p>
        </p:txBody>
      </p:sp>
    </p:spTree>
    <p:extLst>
      <p:ext uri="{BB962C8B-B14F-4D97-AF65-F5344CB8AC3E}">
        <p14:creationId xmlns:p14="http://schemas.microsoft.com/office/powerpoint/2010/main" val="334553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5786</TotalTime>
  <Words>3743</Words>
  <Application>Microsoft Office PowerPoint</Application>
  <PresentationFormat>Widescreen</PresentationFormat>
  <Paragraphs>570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6</vt:lpstr>
      <vt:lpstr>Review</vt:lpstr>
      <vt:lpstr>Final exam</vt:lpstr>
      <vt:lpstr>Practice</vt:lpstr>
      <vt:lpstr>File I/O</vt:lpstr>
      <vt:lpstr>Files</vt:lpstr>
      <vt:lpstr>fopen()</vt:lpstr>
      <vt:lpstr>fopen() arguments</vt:lpstr>
      <vt:lpstr>fprintf()</vt:lpstr>
      <vt:lpstr>fscanf()</vt:lpstr>
      <vt:lpstr>Closing files</vt:lpstr>
      <vt:lpstr>fputc() and putc()</vt:lpstr>
      <vt:lpstr>fgetc() and getc()</vt:lpstr>
      <vt:lpstr>Standard streams</vt:lpstr>
      <vt:lpstr>What is a binary file?</vt:lpstr>
      <vt:lpstr>Why use binary files?</vt:lpstr>
      <vt:lpstr>Changes to fopen()</vt:lpstr>
      <vt:lpstr>fread()</vt:lpstr>
      <vt:lpstr>fwrite()</vt:lpstr>
      <vt:lpstr>fseek()</vt:lpstr>
      <vt:lpstr>Partition layout</vt:lpstr>
      <vt:lpstr>i-nodes</vt:lpstr>
      <vt:lpstr>Networking</vt:lpstr>
      <vt:lpstr>Layers</vt:lpstr>
      <vt:lpstr>Transparency</vt:lpstr>
      <vt:lpstr>TCP/IP</vt:lpstr>
      <vt:lpstr>TCP/IP</vt:lpstr>
      <vt:lpstr>Sockets</vt:lpstr>
      <vt:lpstr>Sockets</vt:lpstr>
      <vt:lpstr>socket()</vt:lpstr>
      <vt:lpstr>Clients vs. servers</vt:lpstr>
      <vt:lpstr>PowerPoint Presentation</vt:lpstr>
      <vt:lpstr>Sending</vt:lpstr>
      <vt:lpstr>Receiving</vt:lpstr>
      <vt:lpstr>Servers</vt:lpstr>
      <vt:lpstr>Function pointers</vt:lpstr>
      <vt:lpstr>Declaring a function pointer</vt:lpstr>
      <vt:lpstr>C++</vt:lpstr>
      <vt:lpstr>Overview</vt:lpstr>
      <vt:lpstr>Hello, World in C++</vt:lpstr>
      <vt:lpstr>Output in C++</vt:lpstr>
      <vt:lpstr>Input in C++</vt:lpstr>
      <vt:lpstr>The string class</vt:lpstr>
      <vt:lpstr>The std namespace</vt:lpstr>
      <vt:lpstr>Functions in C++</vt:lpstr>
      <vt:lpstr>Pass by reference</vt:lpstr>
      <vt:lpstr>Default parameter values</vt:lpstr>
      <vt:lpstr>The new keyword</vt:lpstr>
      <vt:lpstr>The delete keyword</vt:lpstr>
      <vt:lpstr>Object Oriented Programming</vt:lpstr>
      <vt:lpstr>Overloading operators</vt:lpstr>
      <vt:lpstr>Templates</vt:lpstr>
      <vt:lpstr>Upcoming</vt:lpstr>
      <vt:lpstr>Next time…</vt:lpstr>
      <vt:lpstr>Final exam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787</cp:revision>
  <dcterms:created xsi:type="dcterms:W3CDTF">2009-08-24T20:26:10Z</dcterms:created>
  <dcterms:modified xsi:type="dcterms:W3CDTF">2025-04-25T15:03:22Z</dcterms:modified>
</cp:coreProperties>
</file>